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8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5" r:id="rId24"/>
    <p:sldId id="276" r:id="rId25"/>
    <p:sldId id="287" r:id="rId26"/>
    <p:sldId id="277" r:id="rId27"/>
    <p:sldId id="279" r:id="rId28"/>
    <p:sldId id="280" r:id="rId29"/>
    <p:sldId id="281" r:id="rId30"/>
  </p:sldIdLst>
  <p:sldSz cx="10080625" cy="5670550"/>
  <p:notesSz cx="7559675" cy="106918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71" autoAdjust="0"/>
  </p:normalViewPr>
  <p:slideViewPr>
    <p:cSldViewPr>
      <p:cViewPr>
        <p:scale>
          <a:sx n="75" d="100"/>
          <a:sy n="75" d="100"/>
        </p:scale>
        <p:origin x="-1014" y="-72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F2B1B-CABC-45D0-8B32-B486A755136A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8F3FA-4851-42F5-8199-C42A7090517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428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6598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</a:p>
          <a:p>
            <a:r>
              <a:rPr lang="nl-NL" baseline="0" dirty="0" smtClean="0"/>
              <a:t>===============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</a:t>
            </a:r>
            <a:r>
              <a:rPr lang="nl-NL" baseline="0" dirty="0" err="1" smtClean="0"/>
              <a:t>Startrek</a:t>
            </a:r>
            <a:r>
              <a:rPr lang="nl-NL" baseline="0" dirty="0" smtClean="0"/>
              <a:t> op TV.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</a:t>
            </a:r>
            <a:r>
              <a:rPr lang="nl-NL" baseline="0" dirty="0" err="1" smtClean="0"/>
              <a:t>replicator</a:t>
            </a:r>
            <a:r>
              <a:rPr lang="nl-NL" baseline="0" dirty="0" smtClean="0"/>
              <a:t>,</a:t>
            </a:r>
            <a:br>
              <a:rPr lang="nl-NL" baseline="0" dirty="0" smtClean="0"/>
            </a:br>
            <a:r>
              <a:rPr lang="nl-NL" baseline="0" dirty="0" smtClean="0"/>
              <a:t>dat was een machine die dingen kon creëren.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Sterker nog; je kan unieke dingen maken die niet eens te koop zijn!</a:t>
            </a:r>
          </a:p>
          <a:p>
            <a:r>
              <a:rPr lang="nl-NL" baseline="0" dirty="0" smtClean="0"/>
              <a:t> &gt;&gt;&gt;&gt;&gt;&gt;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3835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&gt;&gt;&gt;&gt;&gt;&gt;</a:t>
            </a:r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81154" indent="-181154" defTabSz="966039">
              <a:buFont typeface="Arial" pitchFamily="34" charset="0"/>
              <a:buChar char="•"/>
              <a:defRPr/>
            </a:pPr>
            <a:r>
              <a:rPr lang="nl-NL" baseline="0" dirty="0" smtClean="0"/>
              <a:t>Je ziet hier dat mijn printer zelf ook een dankbaar projectonderwerp is – alles wat geel is zijn mijn toevoegingen</a:t>
            </a:r>
          </a:p>
          <a:p>
            <a:pPr marL="181154" indent="-181154" defTabSz="966039">
              <a:buFont typeface="Arial" pitchFamily="34" charset="0"/>
              <a:buChar char="•"/>
              <a:defRPr/>
            </a:pPr>
            <a:r>
              <a:rPr lang="nl-NL" baseline="0" dirty="0" smtClean="0"/>
              <a:t>Op het internet zijn sites waar talloze 3D ontwerpen worden gedeeld zodat je meteen aan de slag kunt met het ontwerp van een ander.</a:t>
            </a:r>
          </a:p>
          <a:p>
            <a:pPr marL="0" indent="0" defTabSz="966039">
              <a:buFont typeface="Arial" pitchFamily="34" charset="0"/>
              <a:buNone/>
              <a:defRPr/>
            </a:pPr>
            <a:endParaRPr lang="nl-NL" baseline="0" dirty="0" smtClean="0"/>
          </a:p>
          <a:p>
            <a:pPr marL="0" indent="0" defTabSz="966039">
              <a:buFont typeface="Arial" pitchFamily="34" charset="0"/>
              <a:buNone/>
              <a:defRPr/>
            </a:pPr>
            <a:r>
              <a:rPr lang="nl-NL" baseline="0" dirty="0" smtClean="0"/>
              <a:t>set3: </a:t>
            </a:r>
          </a:p>
          <a:p>
            <a:pPr marL="171450" indent="-171450" defTabSz="966039">
              <a:buFontTx/>
              <a:buChar char="-"/>
              <a:defRPr/>
            </a:pPr>
            <a:r>
              <a:rPr lang="nl-NL" baseline="0" dirty="0" smtClean="0"/>
              <a:t>Wie heeft nog nooit iets vast gehouden wat ge-3Dprint is?</a:t>
            </a:r>
          </a:p>
          <a:p>
            <a:pPr marL="171450" indent="-171450" defTabSz="966039">
              <a:buFontTx/>
              <a:buChar char="-"/>
              <a:defRPr/>
            </a:pPr>
            <a:r>
              <a:rPr lang="nl-NL" baseline="0" dirty="0" smtClean="0"/>
              <a:t>Wie lijkt het leuk om te leren 3d printen (open avond/ workshop)?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3835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Maar misschien vind</a:t>
            </a:r>
            <a:r>
              <a:rPr lang="nl-NL" baseline="0" dirty="0" smtClean="0"/>
              <a:t> je </a:t>
            </a:r>
            <a:r>
              <a:rPr lang="nl-NL" dirty="0" smtClean="0"/>
              <a:t>nóg leuker</a:t>
            </a:r>
            <a:r>
              <a:rPr lang="nl-NL" baseline="0" dirty="0" smtClean="0"/>
              <a:t> om zelf dingen te ontwerpen!</a:t>
            </a:r>
          </a:p>
          <a:p>
            <a:r>
              <a:rPr lang="nl-NL" baseline="0" dirty="0" smtClean="0"/>
              <a:t>Mijn magisch moment is altijd de overgang van je eigen ontwerp ….</a:t>
            </a:r>
          </a:p>
          <a:p>
            <a:r>
              <a:rPr lang="nl-NL" baseline="0" dirty="0" smtClean="0"/>
              <a:t>… naar het fysieke ding die je in je handen kan houden.</a:t>
            </a:r>
          </a:p>
          <a:p>
            <a:pPr defTabSz="966039">
              <a:defRPr/>
            </a:pPr>
            <a:r>
              <a:rPr lang="nl-NL" baseline="0" dirty="0" smtClean="0"/>
              <a:t> &gt;&gt;&gt;&gt;&gt;&gt;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946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smtClean="0"/>
              <a:t>&gt;&gt;&gt;&gt;&gt;&gt;</a:t>
            </a:r>
          </a:p>
          <a:p>
            <a:r>
              <a:rPr lang="nl-NL" dirty="0" smtClean="0"/>
              <a:t>Ik ben drie jaar geleden begonnen met het simpele 3D ontwerp programma </a:t>
            </a:r>
            <a:r>
              <a:rPr lang="nl-NL" dirty="0" err="1" smtClean="0"/>
              <a:t>TinkerCad</a:t>
            </a:r>
            <a:r>
              <a:rPr lang="nl-NL" baseline="0" dirty="0" smtClean="0"/>
              <a:t> – daarmee kan je echt direct aan de slag.</a:t>
            </a:r>
            <a:endParaRPr lang="nl-NL" dirty="0" smtClean="0"/>
          </a:p>
          <a:p>
            <a:r>
              <a:rPr lang="nl-NL" baseline="0" dirty="0" smtClean="0"/>
              <a:t>Al vrij snel daarna heb ik de stap gewaagd naar het gave – en nog steeds gratis – 3D ontwerpprogramma Fusion360.</a:t>
            </a:r>
          </a:p>
          <a:p>
            <a:r>
              <a:rPr lang="nl-NL" baseline="0" dirty="0" smtClean="0"/>
              <a:t>De </a:t>
            </a:r>
            <a:r>
              <a:rPr lang="nl-NL" baseline="0" dirty="0" err="1" smtClean="0"/>
              <a:t>sky</a:t>
            </a:r>
            <a:r>
              <a:rPr lang="nl-NL" baseline="0" dirty="0" smtClean="0"/>
              <a:t> is the limit met Fusion360 - maar heeft een vrij steile leercurve. </a:t>
            </a:r>
          </a:p>
          <a:p>
            <a:r>
              <a:rPr lang="nl-NL" baseline="0" dirty="0" smtClean="0"/>
              <a:t>Al zijn er wel talloze </a:t>
            </a:r>
            <a:r>
              <a:rPr lang="nl-NL" baseline="0" dirty="0" err="1" smtClean="0"/>
              <a:t>tutorials</a:t>
            </a:r>
            <a:r>
              <a:rPr lang="nl-NL" baseline="0" dirty="0" smtClean="0"/>
              <a:t> op </a:t>
            </a:r>
            <a:r>
              <a:rPr lang="nl-NL" baseline="0" dirty="0" err="1" smtClean="0"/>
              <a:t>YouTube</a:t>
            </a:r>
            <a:r>
              <a:rPr lang="nl-NL" baseline="0" dirty="0" smtClean="0"/>
              <a:t> te vinden.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946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======================</a:t>
            </a:r>
          </a:p>
          <a:p>
            <a:r>
              <a:rPr lang="nl-NL" sz="1200" dirty="0" smtClean="0"/>
              <a:t>Uit eigen ervaring kan ik je vertellen dat het erg leuk is om zelf een elektronica schakeling te ontwerpen en bouwen. </a:t>
            </a:r>
          </a:p>
          <a:p>
            <a:endParaRPr lang="nl-NL" dirty="0" smtClean="0"/>
          </a:p>
          <a:p>
            <a:r>
              <a:rPr lang="nl-NL" dirty="0" smtClean="0"/>
              <a:t>Wijzelf gebruiken het schema-</a:t>
            </a:r>
            <a:r>
              <a:rPr lang="nl-NL" baseline="0" dirty="0" smtClean="0"/>
              <a:t> &amp; print-ontwerp programma </a:t>
            </a:r>
            <a:r>
              <a:rPr lang="nl-NL" dirty="0" err="1" smtClean="0"/>
              <a:t>KiCad</a:t>
            </a:r>
            <a:endParaRPr lang="nl-NL" dirty="0" smtClean="0"/>
          </a:p>
          <a:p>
            <a:endParaRPr lang="nl-NL" dirty="0" smtClean="0"/>
          </a:p>
          <a:p>
            <a:r>
              <a:rPr lang="nl-NL" sz="1200" dirty="0" smtClean="0"/>
              <a:t>In deze workshop ga je ontdekken hoe je een simpele schakeling kunt ontwerpen, bouwen, prototypen en verbeteren.</a:t>
            </a:r>
          </a:p>
          <a:p>
            <a:endParaRPr lang="nl-NL" sz="1200" dirty="0" smtClean="0"/>
          </a:p>
          <a:p>
            <a:pPr defTabSz="966039">
              <a:defRPr/>
            </a:pPr>
            <a:r>
              <a:rPr lang="nl-NL" baseline="0" dirty="0" smtClean="0"/>
              <a:t>&gt;&gt; Zijn er hier mensen die interesse hebben in een workshop Elektronica Ontwerpen?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58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925"/>
            <a:r>
              <a:rPr lang="nl-NL" dirty="0" smtClean="0"/>
              <a:t>Roland: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dirty="0" smtClean="0"/>
              <a:t>Ik ben 62j – woon in Zwolle - Ik werk bij </a:t>
            </a:r>
            <a:r>
              <a:rPr lang="nl-NL" dirty="0" err="1" smtClean="0"/>
              <a:t>TenneT</a:t>
            </a:r>
            <a:r>
              <a:rPr lang="nl-NL" dirty="0" smtClean="0"/>
              <a:t> als engineer.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drempelvrees.</a:t>
            </a:r>
            <a:endParaRPr lang="nl-NL" dirty="0" smtClean="0"/>
          </a:p>
          <a:p>
            <a:pPr marL="297079" indent="-181154">
              <a:buFont typeface="Arial" pitchFamily="34" charset="0"/>
              <a:buChar char="•"/>
            </a:pPr>
            <a:r>
              <a:rPr lang="nl-NL" sz="1200" dirty="0" smtClean="0"/>
              <a:t>Heb daarom in april 2019 de workshop 3D printen gedaan bij deze jongens, en ben vanaf dat moment terug blijven komen op de TechDen avonden bij Stadkamer.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sz="1200" dirty="0" smtClean="0"/>
              <a:t>Na die workshop heb ik ook direct mijn 3D printer gekocht en heb ik me 3D ontwerpen aangeleerd.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sz="1200" dirty="0" smtClean="0"/>
              <a:t>Ik vind het sowieso leuk om nieuwe dingen te leren – en deze slimme jongens van TechDen stimuleren me daar enorm in.</a:t>
            </a:r>
          </a:p>
          <a:p>
            <a:pPr marL="297079" indent="-181154" defTabSz="966039">
              <a:buFont typeface="Arial" pitchFamily="34" charset="0"/>
              <a:buChar char="•"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hobby's zijn o.a. </a:t>
            </a:r>
            <a:r>
              <a:rPr lang="nl-NL" sz="1200" dirty="0" smtClean="0"/>
              <a:t>Lego, Elektronica, 3D </a:t>
            </a:r>
            <a:r>
              <a:rPr lang="nl-NL" sz="1200" dirty="0" err="1" smtClean="0"/>
              <a:t>printing</a:t>
            </a:r>
            <a:r>
              <a:rPr lang="nl-NL" sz="1200" dirty="0" smtClean="0"/>
              <a:t>, </a:t>
            </a:r>
            <a:r>
              <a:rPr lang="nl-NL" sz="1200" dirty="0" err="1" smtClean="0"/>
              <a:t>Arduino</a:t>
            </a:r>
            <a:r>
              <a:rPr lang="nl-NL" sz="1200" dirty="0" smtClean="0"/>
              <a:t>, </a:t>
            </a:r>
            <a:r>
              <a:rPr lang="nl-NL" sz="1200" dirty="0" err="1" smtClean="0"/>
              <a:t>Raspberry</a:t>
            </a:r>
            <a:r>
              <a:rPr lang="nl-NL" sz="1200" dirty="0" smtClean="0"/>
              <a:t> Pi, </a:t>
            </a:r>
            <a:r>
              <a:rPr lang="nl-NL" sz="1200" dirty="0" err="1" smtClean="0"/>
              <a:t>IoT</a:t>
            </a:r>
            <a:r>
              <a:rPr lang="nl-NL" sz="1200" dirty="0" smtClean="0"/>
              <a:t>, ….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88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</a:t>
            </a:r>
            <a:r>
              <a:rPr lang="nl-NL" dirty="0" err="1" smtClean="0"/>
              <a:t>myPC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21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</a:t>
            </a:r>
            <a:r>
              <a:rPr lang="nl-NL" dirty="0" err="1" smtClean="0"/>
              <a:t>myPC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21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54" indent="-181154">
              <a:buFont typeface="Arial" pitchFamily="34" charset="0"/>
              <a:buChar char="•"/>
            </a:pPr>
            <a:r>
              <a:rPr lang="nl-NL" dirty="0" smtClean="0"/>
              <a:t>Het</a:t>
            </a:r>
            <a:r>
              <a:rPr lang="nl-NL" baseline="0" dirty="0" smtClean="0"/>
              <a:t> startte met een handschetsje van </a:t>
            </a:r>
            <a:r>
              <a:rPr lang="nl-NL" baseline="0" dirty="0" err="1" smtClean="0"/>
              <a:t>Jacko</a:t>
            </a:r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Wat we vervolgens op een </a:t>
            </a:r>
            <a:r>
              <a:rPr lang="nl-NL" baseline="0" dirty="0" err="1" smtClean="0"/>
              <a:t>prikboardje</a:t>
            </a:r>
            <a:r>
              <a:rPr lang="nl-NL" baseline="0" dirty="0" smtClean="0"/>
              <a:t> hebben getest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Er hebben meerdere versies de revue gepasseerd – die in meer of mindere mate geschikt bleken voor ons doel</a:t>
            </a:r>
            <a:br>
              <a:rPr lang="nl-NL" baseline="0" dirty="0" smtClean="0"/>
            </a:br>
            <a:r>
              <a:rPr lang="nl-NL" baseline="0" dirty="0" smtClean="0"/>
              <a:t>&gt;&gt; Verkeerde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, te kleine componenten, soldeereilanden te dicht bij elkaar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Om uiteindelijk tot het huidige ontwerp te komen.</a:t>
            </a:r>
          </a:p>
          <a:p>
            <a:pPr marL="181154" indent="-181154"/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431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De</a:t>
            </a:r>
            <a:r>
              <a:rPr lang="nl-NL" baseline="0" dirty="0" smtClean="0"/>
              <a:t> computerchip is dezelfde als in </a:t>
            </a:r>
            <a:r>
              <a:rPr lang="nl-NL" baseline="0" dirty="0" err="1" smtClean="0"/>
              <a:t>Arduino</a:t>
            </a:r>
            <a:endParaRPr lang="nl-NL" dirty="0" smtClean="0"/>
          </a:p>
          <a:p>
            <a:pPr defTabSz="966039">
              <a:defRPr/>
            </a:pPr>
            <a:r>
              <a:rPr lang="nl-NL" dirty="0" smtClean="0"/>
              <a:t>Kijk, dit is een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–&gt; Heeft iemand hier ervaring mee?</a:t>
            </a:r>
          </a:p>
          <a:p>
            <a:endParaRPr lang="nl-NL" dirty="0" smtClean="0"/>
          </a:p>
          <a:p>
            <a:r>
              <a:rPr lang="nl-NL" dirty="0" smtClean="0"/>
              <a:t>In het kort - Wat is </a:t>
            </a:r>
            <a:r>
              <a:rPr lang="nl-NL" dirty="0" err="1" smtClean="0"/>
              <a:t>Arduino</a:t>
            </a:r>
            <a:r>
              <a:rPr lang="nl-NL" dirty="0" smtClean="0"/>
              <a:t>? </a:t>
            </a:r>
          </a:p>
          <a:p>
            <a:r>
              <a:rPr lang="nl-NL" dirty="0" err="1" smtClean="0"/>
              <a:t>Arduino</a:t>
            </a:r>
            <a:r>
              <a:rPr lang="nl-NL" dirty="0" smtClean="0"/>
              <a:t> is een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endParaRPr lang="nl-NL" dirty="0" smtClean="0"/>
          </a:p>
          <a:p>
            <a:r>
              <a:rPr lang="nl-NL" dirty="0" smtClean="0"/>
              <a:t>Op deze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kan bv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300" dirty="0" smtClean="0"/>
              <a:t>De </a:t>
            </a:r>
            <a:r>
              <a:rPr lang="nl-NL" sz="1300" dirty="0" err="1" smtClean="0"/>
              <a:t>Arduino</a:t>
            </a:r>
            <a:r>
              <a:rPr lang="nl-NL" sz="1300" dirty="0" smtClean="0"/>
              <a:t> kan worden geprogrammeerd met een gratis opensource ontwikkelomgeving.</a:t>
            </a:r>
          </a:p>
          <a:p>
            <a:r>
              <a:rPr lang="nl-NL" sz="1300" dirty="0" err="1" smtClean="0"/>
              <a:t>Arduino</a:t>
            </a:r>
            <a:r>
              <a:rPr lang="nl-NL" sz="1300" dirty="0" smtClean="0"/>
              <a:t> wordt over de gehele wereld gebruikt en is vaak de kern van vele projecten</a:t>
            </a:r>
          </a:p>
          <a:p>
            <a:r>
              <a:rPr lang="nl-NL" sz="1300" dirty="0" smtClean="0"/>
              <a:t>Er zijn op het internet dan ook heel veel voorbeelden van toepassingen te vinden.</a:t>
            </a:r>
          </a:p>
          <a:p>
            <a:pPr defTabSz="966039">
              <a:defRPr/>
            </a:pPr>
            <a:endParaRPr lang="nl-NL" dirty="0" smtClean="0"/>
          </a:p>
          <a:p>
            <a:pPr defTabSz="966039">
              <a:defRPr/>
            </a:pPr>
            <a:r>
              <a:rPr lang="nl-NL" dirty="0" smtClean="0"/>
              <a:t>Er bestaan verschillende </a:t>
            </a:r>
            <a:r>
              <a:rPr lang="nl-NL" dirty="0" err="1" smtClean="0"/>
              <a:t>Arduino</a:t>
            </a:r>
            <a:r>
              <a:rPr lang="nl-NL" baseline="0" dirty="0" smtClean="0"/>
              <a:t> uitvoeringen – kleine, grotere – maar wat ze allemaal gemeen hebben is de computerchip; ATMEGA328</a:t>
            </a:r>
          </a:p>
          <a:p>
            <a:r>
              <a:rPr lang="nl-NL" sz="1300" dirty="0" smtClean="0"/>
              <a:t>Dit is de reden dat deze chip ook in onze spelcomputer zit.</a:t>
            </a:r>
          </a:p>
          <a:p>
            <a:r>
              <a:rPr lang="nl-NL" sz="1300" dirty="0" smtClean="0"/>
              <a:t>Alle eigenschappen van </a:t>
            </a:r>
            <a:r>
              <a:rPr lang="nl-NL" sz="1300" dirty="0" err="1" smtClean="0"/>
              <a:t>Arduino</a:t>
            </a:r>
            <a:r>
              <a:rPr lang="nl-NL" sz="1300" dirty="0" smtClean="0"/>
              <a:t> zitten dus ook in onze spelcomputer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325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</a:t>
            </a:r>
            <a:r>
              <a:rPr lang="nl-NL" dirty="0" err="1" smtClean="0"/>
              <a:t>Leds</a:t>
            </a:r>
            <a:r>
              <a:rPr lang="nl-NL" dirty="0" smtClean="0"/>
              <a:t> &amp; Button</a:t>
            </a:r>
            <a:r>
              <a:rPr lang="nl-NL" baseline="0" dirty="0" smtClean="0"/>
              <a:t> zijn uiteraard bedoeld om met de buitenwereld te communiceren.</a:t>
            </a:r>
          </a:p>
          <a:p>
            <a:r>
              <a:rPr lang="nl-NL" baseline="0" dirty="0" smtClean="0"/>
              <a:t>Wij hebben ze aan de bovenkant gemonteerd om de spelcomputer ook in een kastje te kunnen monteren</a:t>
            </a:r>
          </a:p>
          <a:p>
            <a:r>
              <a:rPr lang="nl-NL" baseline="0" dirty="0" smtClean="0"/>
              <a:t>Er wordt voor de aansturing van de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een speciale techniek gebruikt waarmee het mogelijk is om met slecht 6 I/O pinnen toch 30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aan te sturen.</a:t>
            </a:r>
          </a:p>
          <a:p>
            <a:r>
              <a:rPr lang="nl-NL" baseline="0" dirty="0" smtClean="0"/>
              <a:t>Deze methode heet </a:t>
            </a:r>
            <a:r>
              <a:rPr lang="nl-NL" baseline="0" dirty="0" err="1" smtClean="0"/>
              <a:t>CharliePlexing</a:t>
            </a:r>
            <a:r>
              <a:rPr lang="nl-NL" baseline="0" dirty="0" smtClean="0"/>
              <a:t>, genoemd naar </a:t>
            </a:r>
            <a:r>
              <a:rPr lang="nl-NL" baseline="0" dirty="0" err="1" smtClean="0"/>
              <a:t>Charles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Charlie</a:t>
            </a:r>
            <a:r>
              <a:rPr lang="nl-NL" baseline="0" dirty="0" smtClean="0"/>
              <a:t>) M. Allen, een engineer bij chipfabrikant Maxim die de methode in 2001 ontwikkeld heeft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8375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 spelcomputer kan met</a:t>
            </a:r>
            <a:r>
              <a:rPr lang="nl-NL" baseline="0" dirty="0" smtClean="0"/>
              <a:t> een 9V batterijtje gevoed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4750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Tot slot heeft de spelcomputer een programmeer-connector</a:t>
            </a:r>
            <a:r>
              <a:rPr lang="nl-NL" baseline="0" dirty="0" smtClean="0"/>
              <a:t> om er een (spel-)programma  op te kunnen zetten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36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161805C-3ABE-46E3-9785-E933DADBF5BC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0906F3D-503A-4BE5-8435-438EF7937233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FA489C5-D9F8-4DBC-92F1-9D7C81958227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6DFED7-4492-4E2E-B616-A63F91B27985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3A83D86-D661-4B6A-AF53-F85D2FB97C7F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9A07CB-59C4-4A83-AEB6-D421661DAFA0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1664BC1-7BCD-4D0E-B9BC-A89A96896A24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7C7F72-578C-48D9-9B0A-40E225325BC6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D8718F2-DB35-40CE-B0AB-7FF33A664AD9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D7A4CA1A-88E4-40D6-9A37-218490580AA8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A0E96DB-0723-469F-A2E7-D46877161DD1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1089966F-B8CF-4899-B393-119540A94E43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0DA190-93C1-4563-A0EF-210B28ECD8E3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37279209-ABC9-4C27-9B41-326CE93ED989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23F5447-FF70-44DF-9D62-BA9B827E5BF1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FCD59EF4-26D1-4202-BF8D-B67F505A683E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2859C95-5B05-4AE8-97C3-1A1C3EE7FEAD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A0532763-AB34-4998-83F4-405062D7AAE2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A2A564C-8DDA-4697-8E6C-D52596CB0B0B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1CBE4385-9A7D-4504-8A4D-F49942E19346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98BA92C-09D2-4857-8C30-FF4C4D7D18B7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32064E3D-27B6-4FFB-B658-9A5B09F7D60C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FDBEC55-8610-467E-9F14-91420CA3D26C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C3C44-8738-4486-AA7B-4040DD8B66E8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4A847AE-ABA0-4172-95C0-C5A56C108AFC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E2ADE61F-69F2-461C-9B3B-ADBB8325D2C3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7ECC6B-BE51-43D5-9999-350389DE5FF9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65BCFC5A-4525-49C8-9C4B-95C8ECFAA999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C45BB56-74C0-4845-B6D0-FAEE42C45E2D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22B843AE-11A0-4DB2-88A9-FBD9FCAD60F5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A0A52F1-EB0A-499C-B225-3E68E9689B8B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870F1864-19AF-4310-BC14-7DD698E811FC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08966D9-F2F0-4818-95D6-234119C4410E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451462D9-A1A5-43EE-A338-E519908F8D41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702D6A5-CC86-4664-ABD4-C8808F7BA141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E1E754AF-C5FE-49FF-8806-3C1D2319203A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D4D3D56-F894-44B9-AE34-0ED78CCBAD6F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B737B090-72A1-422D-82D2-050A4A15CD23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2EAB6CD-32CA-4A09-82CA-9A8155CA7E8C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EF21197F-9BB3-4020-8E6E-4DD0441E9C9F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D896307-6CDF-456F-B200-DE1FA3078F4A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BBFB8F1D-1449-4FD3-9AC2-BD0D3F62DA6A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39B0586-597F-4B43-997D-C9C3CCA45C54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737F8F70-3671-429E-A218-B0D4D289DA26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C724140-35CF-45C2-ABB1-5AA8FD2322BF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2B7218-13CC-4651-B944-1D4C40FB0D5F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9B34536-427D-4887-80A8-CEBD7167E410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7275C10B-08AF-4F2C-956D-120E31AA4E9C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2C82ECE-0111-4DA8-8DD6-B163FE87F259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1E411182-2721-4A4C-B4A8-EC4DE13673D4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7E02119-3690-4593-B4C7-02D8C59B9456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8D2586BC-C5CF-4876-A7C4-899F08B68C64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E9D3073-6F36-4DE7-8171-5CEAD77DB502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41A9475A-9305-4785-B98A-EE45EA32FFFA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A91B532-F473-48A6-B72C-5F2D11360E00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03B9631D-DC5F-4AFA-B492-9C1F29EED765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8BE2375-4DAB-4A7A-96BC-80F2143DEC0F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22B97528-D002-4697-8FD1-F4413B2FA644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3E104B1-4016-46E6-AAD8-F9C44CE98C99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B73CB9F7-696D-4A02-B174-6D3A1304E9BE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4469C3-D9BA-4527-98C0-61A43460BC93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2EFBAC8-335F-4824-9D5E-3F1F7EC0B4B8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795915D-AFF2-4B6A-8BEE-692F1C97C1E1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D50E5B2-B389-4FB4-8EE2-C2153C08C3C6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57B8B7E-5BDF-4DF9-B02B-44E2F516CAFB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998868-3505-4171-B45A-76EC28B027E1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1B4A117-7A0A-4AD3-A94B-FD3D80F1A93F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64307F-C7EE-424A-A853-63B662DDD71F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E6E6AE6-8119-44EB-8EC9-AA7F60198A1C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EDFDA6-D409-4F00-9D87-9B3B2C249DE8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1324144-215B-423D-8627-84219FAD72B0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7875DFC-D490-48FB-8700-62368E9E369E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63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42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fld id="{C04A6742-2A6F-4ECA-A98D-05958904EFA5}" type="datetime1">
              <a:rPr lang="nl-NL" sz="1400" b="0" strike="noStrike" spc="-1" smtClean="0">
                <a:solidFill>
                  <a:srgbClr val="FFFFFF"/>
                </a:solidFill>
                <a:latin typeface="Arial"/>
              </a:rPr>
              <a:t>8-9-2022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ct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Footer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buNone/>
            </a:pPr>
            <a:fld id="{C5C03D01-25AE-44D0-8C2A-874D784D1EBA}" type="slidenum">
              <a:rPr lang="en-US" sz="1400" b="0" strike="noStrike" spc="-1">
                <a:solidFill>
                  <a:srgbClr val="FFFFFF"/>
                </a:solidFill>
                <a:latin typeface="Arial"/>
              </a:rPr>
              <a:t>‹nr.›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Ovaal 5"/>
          <p:cNvSpPr/>
          <p:nvPr/>
        </p:nvSpPr>
        <p:spPr>
          <a:xfrm>
            <a:off x="1440000" y="108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Ovaal 6"/>
          <p:cNvSpPr/>
          <p:nvPr/>
        </p:nvSpPr>
        <p:spPr>
          <a:xfrm>
            <a:off x="7380000" y="396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Ovaal 7"/>
          <p:cNvSpPr/>
          <p:nvPr/>
        </p:nvSpPr>
        <p:spPr>
          <a:xfrm>
            <a:off x="9000000" y="2700000"/>
            <a:ext cx="1260000" cy="108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Ovaal 8"/>
          <p:cNvSpPr/>
          <p:nvPr/>
        </p:nvSpPr>
        <p:spPr>
          <a:xfrm>
            <a:off x="-180000" y="2430000"/>
            <a:ext cx="1440000" cy="135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Ovaal 9"/>
          <p:cNvSpPr/>
          <p:nvPr/>
        </p:nvSpPr>
        <p:spPr>
          <a:xfrm>
            <a:off x="540000" y="108000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Ovaal 10"/>
          <p:cNvSpPr/>
          <p:nvPr/>
        </p:nvSpPr>
        <p:spPr>
          <a:xfrm>
            <a:off x="0" y="126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Ovaal 11"/>
          <p:cNvSpPr/>
          <p:nvPr/>
        </p:nvSpPr>
        <p:spPr>
          <a:xfrm>
            <a:off x="0" y="5220000"/>
            <a:ext cx="1620000" cy="126000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Ovaal 12"/>
          <p:cNvSpPr/>
          <p:nvPr/>
        </p:nvSpPr>
        <p:spPr>
          <a:xfrm>
            <a:off x="9720000" y="4680000"/>
            <a:ext cx="720000" cy="72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Ovaal 13"/>
          <p:cNvSpPr/>
          <p:nvPr/>
        </p:nvSpPr>
        <p:spPr>
          <a:xfrm>
            <a:off x="9540000" y="342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Ovaal 14"/>
          <p:cNvSpPr/>
          <p:nvPr/>
        </p:nvSpPr>
        <p:spPr>
          <a:xfrm>
            <a:off x="8100000" y="4680000"/>
            <a:ext cx="1080000" cy="8424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Ovaal 15"/>
          <p:cNvSpPr/>
          <p:nvPr/>
        </p:nvSpPr>
        <p:spPr>
          <a:xfrm>
            <a:off x="7920000" y="5400000"/>
            <a:ext cx="900000" cy="90000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hoek 52"/>
          <p:cNvSpPr/>
          <p:nvPr/>
        </p:nvSpPr>
        <p:spPr>
          <a:xfrm>
            <a:off x="360" y="360"/>
            <a:ext cx="10080000" cy="567000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Rechthoek 53"/>
          <p:cNvSpPr/>
          <p:nvPr/>
        </p:nvSpPr>
        <p:spPr>
          <a:xfrm flipH="1">
            <a:off x="-2880" y="0"/>
            <a:ext cx="10080360" cy="5670360"/>
          </a:xfrm>
          <a:prstGeom prst="rect">
            <a:avLst/>
          </a:prstGeom>
          <a:gradFill rotWithShape="0">
            <a:gsLst>
              <a:gs pos="0">
                <a:srgbClr val="FFFFFF">
                  <a:alpha val="90196"/>
                </a:srgbClr>
              </a:gs>
              <a:gs pos="75000">
                <a:srgbClr val="FFFFFF">
                  <a:alpha val="20000"/>
                </a:srgbClr>
              </a:gs>
              <a:gs pos="100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Tekstvak 54"/>
          <p:cNvSpPr txBox="1"/>
          <p:nvPr/>
        </p:nvSpPr>
        <p:spPr>
          <a:xfrm>
            <a:off x="18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solidFill>
                  <a:srgbClr val="FFFFFF"/>
                </a:solidFill>
                <a:latin typeface="Arial"/>
              </a:rPr>
              <a:t>&lt;date/time&gt;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756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buNone/>
            </a:pPr>
            <a:fld id="{72A3BA9F-AD36-4BDF-91B4-8083CE0380FE}" type="slidenum">
              <a:rPr lang="en-US" sz="1400" b="0" strike="noStrike" spc="-1">
                <a:solidFill>
                  <a:srgbClr val="FFFFFF"/>
                </a:solidFill>
                <a:latin typeface="Arial"/>
              </a:rPr>
              <a:t>‹nr.›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Ovaal 56"/>
          <p:cNvSpPr/>
          <p:nvPr/>
        </p:nvSpPr>
        <p:spPr>
          <a:xfrm>
            <a:off x="1440360" y="108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Ovaal 57"/>
          <p:cNvSpPr/>
          <p:nvPr/>
        </p:nvSpPr>
        <p:spPr>
          <a:xfrm>
            <a:off x="7380360" y="396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Ovaal 58"/>
          <p:cNvSpPr/>
          <p:nvPr/>
        </p:nvSpPr>
        <p:spPr>
          <a:xfrm>
            <a:off x="9000360" y="2700360"/>
            <a:ext cx="1260000" cy="108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Ovaal 59"/>
          <p:cNvSpPr/>
          <p:nvPr/>
        </p:nvSpPr>
        <p:spPr>
          <a:xfrm>
            <a:off x="-179640" y="2430360"/>
            <a:ext cx="1440000" cy="135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Ovaal 60"/>
          <p:cNvSpPr/>
          <p:nvPr/>
        </p:nvSpPr>
        <p:spPr>
          <a:xfrm>
            <a:off x="540360" y="108036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Ovaal 61"/>
          <p:cNvSpPr/>
          <p:nvPr/>
        </p:nvSpPr>
        <p:spPr>
          <a:xfrm>
            <a:off x="360" y="126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Ovaal 62"/>
          <p:cNvSpPr/>
          <p:nvPr/>
        </p:nvSpPr>
        <p:spPr>
          <a:xfrm>
            <a:off x="360" y="5220360"/>
            <a:ext cx="1620000" cy="126000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Ovaal 63"/>
          <p:cNvSpPr/>
          <p:nvPr/>
        </p:nvSpPr>
        <p:spPr>
          <a:xfrm>
            <a:off x="9720360" y="4680360"/>
            <a:ext cx="720000" cy="72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Ovaal 64"/>
          <p:cNvSpPr/>
          <p:nvPr/>
        </p:nvSpPr>
        <p:spPr>
          <a:xfrm>
            <a:off x="9540360" y="342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Ovaal 65"/>
          <p:cNvSpPr/>
          <p:nvPr/>
        </p:nvSpPr>
        <p:spPr>
          <a:xfrm>
            <a:off x="8100360" y="4680360"/>
            <a:ext cx="1080000" cy="8424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Ovaal 66"/>
          <p:cNvSpPr/>
          <p:nvPr/>
        </p:nvSpPr>
        <p:spPr>
          <a:xfrm>
            <a:off x="7920360" y="5400360"/>
            <a:ext cx="900000" cy="90000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84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63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Seventh Outline Level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dt" idx="4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fld id="{73195409-8706-4398-9AE8-2CCDBDF88117}" type="datetime1">
              <a:rPr lang="nl-NL" sz="1400" b="0" strike="noStrike" spc="-1" smtClean="0">
                <a:solidFill>
                  <a:srgbClr val="FFFFFF"/>
                </a:solidFill>
                <a:latin typeface="Arial"/>
              </a:rPr>
              <a:t>8-9-2022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ftr" idx="5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ct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Footer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sldNum" idx="6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buNone/>
            </a:pPr>
            <a:fld id="{048EDC6A-A467-4C41-BB1F-B484A9182B11}" type="slidenum">
              <a:rPr lang="en-US" sz="1400" b="0" strike="noStrike" spc="-1">
                <a:solidFill>
                  <a:srgbClr val="FFFFFF"/>
                </a:solidFill>
                <a:latin typeface="Arial"/>
              </a:rPr>
              <a:t>‹nr.›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hthoek 108"/>
          <p:cNvSpPr/>
          <p:nvPr/>
        </p:nvSpPr>
        <p:spPr>
          <a:xfrm>
            <a:off x="0" y="360"/>
            <a:ext cx="10080000" cy="566964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Rechthoek 109"/>
          <p:cNvSpPr/>
          <p:nvPr/>
        </p:nvSpPr>
        <p:spPr>
          <a:xfrm flipH="1">
            <a:off x="-2520" y="0"/>
            <a:ext cx="10080360" cy="5670360"/>
          </a:xfrm>
          <a:prstGeom prst="rect">
            <a:avLst/>
          </a:prstGeom>
          <a:gradFill rotWithShape="0">
            <a:gsLst>
              <a:gs pos="0">
                <a:srgbClr val="FFFFFF">
                  <a:alpha val="90196"/>
                </a:srgbClr>
              </a:gs>
              <a:gs pos="75000">
                <a:srgbClr val="FFFFFF">
                  <a:alpha val="20000"/>
                </a:srgbClr>
              </a:gs>
              <a:gs pos="100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Rechthoek 110"/>
          <p:cNvSpPr/>
          <p:nvPr/>
        </p:nvSpPr>
        <p:spPr>
          <a:xfrm>
            <a:off x="0" y="1260360"/>
            <a:ext cx="10260000" cy="449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Tekstvak 111"/>
          <p:cNvSpPr txBox="1"/>
          <p:nvPr/>
        </p:nvSpPr>
        <p:spPr>
          <a:xfrm>
            <a:off x="18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Arial"/>
              </a:rPr>
              <a:t>&lt;date/time&gt;</a:t>
            </a:r>
          </a:p>
        </p:txBody>
      </p:sp>
      <p:sp>
        <p:nvSpPr>
          <p:cNvPr id="113" name="Tekstvak 112"/>
          <p:cNvSpPr txBox="1"/>
          <p:nvPr/>
        </p:nvSpPr>
        <p:spPr>
          <a:xfrm>
            <a:off x="756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buNone/>
            </a:pPr>
            <a:fld id="{1FC41734-2F51-4021-B82B-D839F83C7EB6}" type="slidenum">
              <a:rPr lang="en-US" sz="1400" b="0" strike="noStrike" spc="-1">
                <a:latin typeface="Arial"/>
              </a:rPr>
              <a:t>‹nr.›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4" name="Ovaal 113"/>
          <p:cNvSpPr/>
          <p:nvPr/>
        </p:nvSpPr>
        <p:spPr>
          <a:xfrm>
            <a:off x="1440360" y="108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Ovaal 114"/>
          <p:cNvSpPr/>
          <p:nvPr/>
        </p:nvSpPr>
        <p:spPr>
          <a:xfrm>
            <a:off x="7380360" y="396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Ovaal 115"/>
          <p:cNvSpPr/>
          <p:nvPr/>
        </p:nvSpPr>
        <p:spPr>
          <a:xfrm>
            <a:off x="540360" y="108036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Ovaal 116"/>
          <p:cNvSpPr/>
          <p:nvPr/>
        </p:nvSpPr>
        <p:spPr>
          <a:xfrm>
            <a:off x="360" y="126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63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Seventh Outline Level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dt" idx="7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Arial"/>
              </a:defRPr>
            </a:lvl1pPr>
          </a:lstStyle>
          <a:p>
            <a:fld id="{0AC75347-5D87-4B0B-B309-E11657A59AF6}" type="datetime1">
              <a:rPr lang="nl-NL" sz="1400" b="0" strike="noStrike" spc="-1" smtClean="0">
                <a:latin typeface="Arial"/>
              </a:rPr>
              <a:t>8-9-2022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ftr" idx="8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ctr"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buNone/>
            </a:pPr>
            <a:r>
              <a:rPr lang="en-US" sz="1400" b="0" strike="noStrike" spc="-1" smtClean="0">
                <a:latin typeface="Arial"/>
              </a:rPr>
              <a:t>Footer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 idx="9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buNone/>
            </a:pPr>
            <a:fld id="{873B5BDC-AE6A-4EE1-A399-D1B51293E9DC}" type="slidenum">
              <a:rPr lang="en-US" sz="1400" b="0" strike="noStrike" spc="-1">
                <a:latin typeface="Arial"/>
              </a:rPr>
              <a:t>‹nr.›</a:t>
            </a:fld>
            <a:endParaRPr lang="en-US" sz="14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file:///home/jacko/Downloads/videoplayback.mp4" TargetMode="External"/><Relationship Id="rId1" Type="http://schemas.microsoft.com/office/2007/relationships/media" Target="file:///home/jacko/Downloads/videoplayback.mp4" TargetMode="External"/><Relationship Id="rId6" Type="http://schemas.openxmlformats.org/officeDocument/2006/relationships/image" Target="../media/image14.png"/><Relationship Id="rId5" Type="http://schemas.openxmlformats.org/officeDocument/2006/relationships/hyperlink" Target="file:///C:\Dropbox\MyGitHub\GameConsole\Docs\Presentatie%20september%202022\ledcube.mp4" TargetMode="External"/><Relationship Id="rId4" Type="http://schemas.openxmlformats.org/officeDocument/2006/relationships/hyperlink" Target="file:///C: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ropbox\MyGitHub\GameConsole\Docs\Presentatie%20september%202022\MicroscoPi%20Demo.mp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7684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Zo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maak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je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een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eigen</a:t>
            </a:r>
            <a:r>
              <a:rPr lang="en-US" sz="33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spelcomputer</a:t>
            </a:r>
            <a:endParaRPr lang="en-US" sz="33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504000" y="2592000"/>
            <a:ext cx="9071640" cy="202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Mede </a:t>
            </a:r>
            <a:r>
              <a:rPr lang="en-US" sz="2200" b="0" strike="noStrike" spc="-1" dirty="0" err="1" smtClean="0">
                <a:solidFill>
                  <a:srgbClr val="FFFFFF"/>
                </a:solidFill>
                <a:latin typeface="Arial"/>
              </a:rPr>
              <a:t>mogelijk</a:t>
            </a:r>
            <a:r>
              <a:rPr lang="en-US" sz="22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200" b="0" strike="noStrike" spc="-1" dirty="0" err="1" smtClean="0">
                <a:solidFill>
                  <a:srgbClr val="FFFFFF"/>
                </a:solidFill>
                <a:latin typeface="Arial"/>
              </a:rPr>
              <a:t>gemaakt</a:t>
            </a:r>
            <a:r>
              <a:rPr lang="en-US" sz="22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door:</a:t>
            </a:r>
            <a:r>
              <a:rPr sz="2200" dirty="0"/>
              <a:t/>
            </a:r>
            <a:br>
              <a:rPr sz="2200" dirty="0"/>
            </a:br>
            <a:r>
              <a:rPr sz="2200" dirty="0"/>
              <a:t/>
            </a:r>
            <a:br>
              <a:rPr sz="2200" dirty="0"/>
            </a:br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- TechDen</a:t>
            </a:r>
            <a:r>
              <a:rPr sz="2200" dirty="0"/>
              <a:t/>
            </a:r>
            <a:br>
              <a:rPr sz="2200" dirty="0"/>
            </a:br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- De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Arial"/>
              </a:rPr>
              <a:t>Stadkamer</a:t>
            </a:r>
            <a:endParaRPr lang="en-US" sz="22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1" name="Picture 3"/>
          <p:cNvPicPr/>
          <p:nvPr/>
        </p:nvPicPr>
        <p:blipFill>
          <a:blip r:embed="rId3"/>
          <a:stretch/>
        </p:blipFill>
        <p:spPr>
          <a:xfrm>
            <a:off x="6717960" y="2375640"/>
            <a:ext cx="3111840" cy="320040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44" y="4496874"/>
            <a:ext cx="1491503" cy="78667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3" y="4456926"/>
            <a:ext cx="646804" cy="826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Workshop solderen</a:t>
            </a:r>
          </a:p>
        </p:txBody>
      </p:sp>
      <p:pic>
        <p:nvPicPr>
          <p:cNvPr id="190" name="Afbeelding 189"/>
          <p:cNvPicPr/>
          <p:nvPr/>
        </p:nvPicPr>
        <p:blipFill>
          <a:blip r:embed="rId2"/>
          <a:stretch/>
        </p:blipFill>
        <p:spPr>
          <a:xfrm>
            <a:off x="4382280" y="1260000"/>
            <a:ext cx="6057720" cy="4590720"/>
          </a:xfrm>
          <a:prstGeom prst="rect">
            <a:avLst/>
          </a:prstGeom>
          <a:ln w="91440">
            <a:noFill/>
          </a:ln>
        </p:spPr>
      </p:pic>
      <p:pic>
        <p:nvPicPr>
          <p:cNvPr id="191" name="Afbeelding 190"/>
          <p:cNvPicPr/>
          <p:nvPr/>
        </p:nvPicPr>
        <p:blipFill>
          <a:blip r:embed="rId3"/>
          <a:stretch/>
        </p:blipFill>
        <p:spPr>
          <a:xfrm>
            <a:off x="842400" y="1409400"/>
            <a:ext cx="2743200" cy="2248200"/>
          </a:xfrm>
          <a:prstGeom prst="rect">
            <a:avLst/>
          </a:prstGeom>
          <a:ln w="91440">
            <a:noFill/>
          </a:ln>
        </p:spPr>
      </p:pic>
      <p:pic>
        <p:nvPicPr>
          <p:cNvPr id="192" name="Afbeelding 191"/>
          <p:cNvPicPr/>
          <p:nvPr/>
        </p:nvPicPr>
        <p:blipFill>
          <a:blip r:embed="rId4"/>
          <a:stretch/>
        </p:blipFill>
        <p:spPr>
          <a:xfrm>
            <a:off x="349200" y="3886200"/>
            <a:ext cx="3676320" cy="144756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Idee 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95" name="Afbeelding 194"/>
          <p:cNvPicPr/>
          <p:nvPr/>
        </p:nvPicPr>
        <p:blipFill>
          <a:blip r:embed="rId2"/>
          <a:srcRect t="8895"/>
          <a:stretch/>
        </p:blipFill>
        <p:spPr>
          <a:xfrm>
            <a:off x="0" y="1260000"/>
            <a:ext cx="10080000" cy="518040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Wensen eigen project</a:t>
            </a: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Leerzaam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Uitdagend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Makkelijk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te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leren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moeilijk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te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meesteren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Leren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door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te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doen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Centraal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thema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voor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nieuwe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workshops</a:t>
            </a:r>
          </a:p>
        </p:txBody>
      </p:sp>
      <p:pic>
        <p:nvPicPr>
          <p:cNvPr id="198" name="Afbeelding 197"/>
          <p:cNvPicPr/>
          <p:nvPr/>
        </p:nvPicPr>
        <p:blipFill>
          <a:blip r:embed="rId2"/>
          <a:stretch/>
        </p:blipFill>
        <p:spPr>
          <a:xfrm>
            <a:off x="6624000" y="1207080"/>
            <a:ext cx="3108600" cy="1536120"/>
          </a:xfrm>
          <a:prstGeom prst="rect">
            <a:avLst/>
          </a:prstGeom>
          <a:ln w="91440">
            <a:noFill/>
          </a:ln>
        </p:spPr>
      </p:pic>
      <p:pic>
        <p:nvPicPr>
          <p:cNvPr id="199" name="Afbeelding 198"/>
          <p:cNvPicPr/>
          <p:nvPr/>
        </p:nvPicPr>
        <p:blipFill>
          <a:blip r:embed="rId3"/>
          <a:stretch/>
        </p:blipFill>
        <p:spPr>
          <a:xfrm>
            <a:off x="6629400" y="2971800"/>
            <a:ext cx="3093120" cy="2516040"/>
          </a:xfrm>
          <a:prstGeom prst="rect">
            <a:avLst/>
          </a:prstGeom>
          <a:ln w="91440">
            <a:noFill/>
          </a:ln>
        </p:spPr>
      </p:pic>
      <p:pic>
        <p:nvPicPr>
          <p:cNvPr id="200" name="Afbeelding 199"/>
          <p:cNvPicPr/>
          <p:nvPr/>
        </p:nvPicPr>
        <p:blipFill>
          <a:blip r:embed="rId4"/>
          <a:stretch/>
        </p:blipFill>
        <p:spPr>
          <a:xfrm>
            <a:off x="4800600" y="3918960"/>
            <a:ext cx="1600200" cy="1612800"/>
          </a:xfrm>
          <a:prstGeom prst="rect">
            <a:avLst/>
          </a:prstGeom>
          <a:ln w="91440">
            <a:noFill/>
          </a:ln>
        </p:spPr>
      </p:pic>
      <p:pic>
        <p:nvPicPr>
          <p:cNvPr id="201" name="Afbeelding 200"/>
          <p:cNvPicPr/>
          <p:nvPr/>
        </p:nvPicPr>
        <p:blipFill>
          <a:blip r:embed="rId5"/>
          <a:stretch/>
        </p:blipFill>
        <p:spPr>
          <a:xfrm>
            <a:off x="2275200" y="3922200"/>
            <a:ext cx="2286000" cy="161964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40000" y="162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Ontwikkelstappen spelcomputer</a:t>
            </a: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 dirty="0">
              <a:latin typeface="Arial"/>
            </a:endParaRPr>
          </a:p>
        </p:txBody>
      </p:sp>
      <p:pic>
        <p:nvPicPr>
          <p:cNvPr id="204" name="Afbeelding 203"/>
          <p:cNvPicPr/>
          <p:nvPr/>
        </p:nvPicPr>
        <p:blipFill>
          <a:blip r:embed="rId3"/>
          <a:srcRect t="3376"/>
          <a:stretch/>
        </p:blipFill>
        <p:spPr>
          <a:xfrm>
            <a:off x="624023" y="1371600"/>
            <a:ext cx="6144481" cy="4114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5" name="Picture 2"/>
          <p:cNvSpPr/>
          <p:nvPr/>
        </p:nvSpPr>
        <p:spPr>
          <a:xfrm>
            <a:off x="4800600" y="1371600"/>
            <a:ext cx="3352680" cy="2620080"/>
          </a:xfrm>
          <a:prstGeom prst="roundRect">
            <a:avLst>
              <a:gd name="adj" fmla="val 16667"/>
            </a:avLst>
          </a:prstGeom>
          <a:blipFill rotWithShape="0">
            <a:blip r:embed="rId4"/>
            <a:srcRect/>
            <a:stretch/>
          </a:blipFill>
          <a:ln w="0">
            <a:noFill/>
          </a:ln>
          <a:effectLst>
            <a:outerShdw blurRad="76320" dist="38073" dir="7800819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Picture 1"/>
          <p:cNvSpPr/>
          <p:nvPr/>
        </p:nvSpPr>
        <p:spPr>
          <a:xfrm>
            <a:off x="7019640" y="2852280"/>
            <a:ext cx="2810160" cy="2634120"/>
          </a:xfrm>
          <a:prstGeom prst="roundRect">
            <a:avLst>
              <a:gd name="adj" fmla="val 16667"/>
            </a:avLst>
          </a:prstGeom>
          <a:blipFill rotWithShape="0">
            <a:blip r:embed="rId5"/>
            <a:srcRect/>
            <a:stretch/>
          </a:blipFill>
          <a:ln w="0">
            <a:noFill/>
          </a:ln>
          <a:effectLst>
            <a:outerShdw blurRad="76320" dist="38073" dir="7800819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5" y="1639150"/>
            <a:ext cx="2022177" cy="3236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68" y="3445991"/>
            <a:ext cx="4417626" cy="1967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90" y="1371600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Kort inkijkje in de spelcomputer</a:t>
            </a:r>
          </a:p>
        </p:txBody>
      </p:sp>
      <p:pic>
        <p:nvPicPr>
          <p:cNvPr id="209" name="Afbeelding 208"/>
          <p:cNvPicPr/>
          <p:nvPr/>
        </p:nvPicPr>
        <p:blipFill>
          <a:blip r:embed="rId3"/>
          <a:stretch/>
        </p:blipFill>
        <p:spPr>
          <a:xfrm>
            <a:off x="516600" y="1587600"/>
            <a:ext cx="5257440" cy="3342960"/>
          </a:xfrm>
          <a:prstGeom prst="rect">
            <a:avLst/>
          </a:prstGeom>
          <a:ln w="91440">
            <a:noFill/>
          </a:ln>
        </p:spPr>
      </p:pic>
      <p:pic>
        <p:nvPicPr>
          <p:cNvPr id="210" name="Afbeelding 209"/>
          <p:cNvPicPr/>
          <p:nvPr/>
        </p:nvPicPr>
        <p:blipFill>
          <a:blip r:embed="rId4"/>
          <a:stretch/>
        </p:blipFill>
        <p:spPr>
          <a:xfrm>
            <a:off x="7272560" y="1391399"/>
            <a:ext cx="2267456" cy="3892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2" name="Rechthoek 211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Bare Arduino – ATMega328 chip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7650204" y="3555355"/>
            <a:ext cx="1638580" cy="72008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Kort inkijkje in de spelcomputer</a:t>
            </a:r>
          </a:p>
        </p:txBody>
      </p:sp>
      <p:sp>
        <p:nvSpPr>
          <p:cNvPr id="215" name="Vrije vorm 214"/>
          <p:cNvSpPr/>
          <p:nvPr/>
        </p:nvSpPr>
        <p:spPr>
          <a:xfrm>
            <a:off x="7621200" y="3572640"/>
            <a:ext cx="1511640" cy="542160"/>
          </a:xfrm>
          <a:custGeom>
            <a:avLst/>
            <a:gdLst/>
            <a:ahLst/>
            <a:cxnLst/>
            <a:rect l="l" t="t" r="r" b="b"/>
            <a:pathLst>
              <a:path w="60199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56599" y="21600"/>
                </a:lnTo>
                <a:arcTo wR="34999" hR="3600" stAng="5400000" swAng="5400000"/>
                <a:lnTo>
                  <a:pt x="21600" y="3600"/>
                </a:lnTo>
                <a:arcTo wR="34999" hR="3600" stAng="10800000" swAng="5400000"/>
                <a:close/>
              </a:path>
            </a:pathLst>
          </a:custGeom>
          <a:noFill/>
          <a:ln w="73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Rechthoek 215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Leds &amp; Buttons</a:t>
            </a:r>
          </a:p>
        </p:txBody>
      </p:sp>
      <p:pic>
        <p:nvPicPr>
          <p:cNvPr id="217" name="Afbeelding 216"/>
          <p:cNvPicPr/>
          <p:nvPr/>
        </p:nvPicPr>
        <p:blipFill>
          <a:blip r:embed="rId3"/>
          <a:stretch/>
        </p:blipFill>
        <p:spPr>
          <a:xfrm>
            <a:off x="295560" y="1463400"/>
            <a:ext cx="2904840" cy="2880000"/>
          </a:xfrm>
          <a:prstGeom prst="rect">
            <a:avLst/>
          </a:prstGeom>
          <a:ln w="91440">
            <a:noFill/>
          </a:ln>
        </p:spPr>
      </p:pic>
      <p:pic>
        <p:nvPicPr>
          <p:cNvPr id="218" name="Afbeelding 217"/>
          <p:cNvPicPr/>
          <p:nvPr/>
        </p:nvPicPr>
        <p:blipFill>
          <a:blip r:embed="rId4"/>
          <a:stretch/>
        </p:blipFill>
        <p:spPr>
          <a:xfrm>
            <a:off x="3219840" y="2514600"/>
            <a:ext cx="2952360" cy="2180880"/>
          </a:xfrm>
          <a:prstGeom prst="rect">
            <a:avLst/>
          </a:prstGeom>
          <a:ln w="91440">
            <a:noFill/>
          </a:ln>
        </p:spPr>
      </p:pic>
      <p:pic>
        <p:nvPicPr>
          <p:cNvPr id="219" name="Afbeelding 218"/>
          <p:cNvPicPr/>
          <p:nvPr/>
        </p:nvPicPr>
        <p:blipFill>
          <a:blip r:embed="rId5"/>
          <a:stretch/>
        </p:blipFill>
        <p:spPr>
          <a:xfrm>
            <a:off x="7301520" y="1371600"/>
            <a:ext cx="2299680" cy="3886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Afgeronde rechthoek 11"/>
          <p:cNvSpPr/>
          <p:nvPr/>
        </p:nvSpPr>
        <p:spPr>
          <a:xfrm>
            <a:off x="7848624" y="1683147"/>
            <a:ext cx="1284216" cy="129614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fgeronde rechthoek 12"/>
          <p:cNvSpPr/>
          <p:nvPr/>
        </p:nvSpPr>
        <p:spPr>
          <a:xfrm>
            <a:off x="7776616" y="4059410"/>
            <a:ext cx="1284216" cy="108045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Kort inkijkje in de spelcomputer</a:t>
            </a:r>
          </a:p>
        </p:txBody>
      </p:sp>
      <p:pic>
        <p:nvPicPr>
          <p:cNvPr id="224" name="Afbeelding 223"/>
          <p:cNvPicPr/>
          <p:nvPr/>
        </p:nvPicPr>
        <p:blipFill>
          <a:blip r:embed="rId3"/>
          <a:stretch/>
        </p:blipFill>
        <p:spPr>
          <a:xfrm>
            <a:off x="7251480" y="1391399"/>
            <a:ext cx="2397344" cy="3964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6" name="Rechthoek 225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>
              <a:buNone/>
            </a:pPr>
            <a:r>
              <a:rPr lang="en-US" sz="1800" b="0" strike="noStrike" spc="-1" dirty="0" err="1" smtClean="0">
                <a:latin typeface="Arial"/>
              </a:rPr>
              <a:t>Batterij</a:t>
            </a:r>
            <a:r>
              <a:rPr lang="en-US" sz="1800" b="0" strike="noStrike" spc="-1" dirty="0" smtClean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voeding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27" name="Afbeelding 226"/>
          <p:cNvPicPr/>
          <p:nvPr/>
        </p:nvPicPr>
        <p:blipFill>
          <a:blip r:embed="rId4"/>
          <a:stretch/>
        </p:blipFill>
        <p:spPr>
          <a:xfrm>
            <a:off x="935856" y="2043187"/>
            <a:ext cx="4896544" cy="2592288"/>
          </a:xfrm>
          <a:prstGeom prst="rect">
            <a:avLst/>
          </a:prstGeom>
          <a:ln w="91440">
            <a:noFill/>
          </a:ln>
        </p:spPr>
      </p:pic>
      <p:sp>
        <p:nvSpPr>
          <p:cNvPr id="8" name="Afgeronde rechthoek 7"/>
          <p:cNvSpPr/>
          <p:nvPr/>
        </p:nvSpPr>
        <p:spPr>
          <a:xfrm>
            <a:off x="7344568" y="1827163"/>
            <a:ext cx="813168" cy="209818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Kort inkijkje in de spelcomputer</a:t>
            </a:r>
          </a:p>
        </p:txBody>
      </p:sp>
      <p:pic>
        <p:nvPicPr>
          <p:cNvPr id="230" name="Afbeelding 229"/>
          <p:cNvPicPr/>
          <p:nvPr/>
        </p:nvPicPr>
        <p:blipFill>
          <a:blip r:embed="rId3"/>
          <a:stretch/>
        </p:blipFill>
        <p:spPr>
          <a:xfrm>
            <a:off x="7251480" y="1391400"/>
            <a:ext cx="2144520" cy="3794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2" name="Rechthoek 231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Programmeer interfaces</a:t>
            </a:r>
          </a:p>
        </p:txBody>
      </p:sp>
      <p:pic>
        <p:nvPicPr>
          <p:cNvPr id="233" name="Afbeelding 232"/>
          <p:cNvPicPr/>
          <p:nvPr/>
        </p:nvPicPr>
        <p:blipFill>
          <a:blip r:embed="rId4"/>
          <a:stretch/>
        </p:blipFill>
        <p:spPr>
          <a:xfrm>
            <a:off x="2736056" y="2043187"/>
            <a:ext cx="2160240" cy="2232248"/>
          </a:xfrm>
          <a:prstGeom prst="rect">
            <a:avLst/>
          </a:prstGeom>
          <a:ln w="91440">
            <a:noFill/>
          </a:ln>
        </p:spPr>
      </p:pic>
      <p:sp>
        <p:nvSpPr>
          <p:cNvPr id="8" name="Afgeronde rechthoek 7"/>
          <p:cNvSpPr/>
          <p:nvPr/>
        </p:nvSpPr>
        <p:spPr>
          <a:xfrm>
            <a:off x="8856736" y="1827163"/>
            <a:ext cx="539264" cy="172819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Soldeer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printje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36" name="Afbeelding 235"/>
          <p:cNvPicPr/>
          <p:nvPr/>
        </p:nvPicPr>
        <p:blipFill>
          <a:blip r:embed="rId2"/>
          <a:stretch/>
        </p:blipFill>
        <p:spPr>
          <a:xfrm>
            <a:off x="457200" y="1943280"/>
            <a:ext cx="5905080" cy="2857320"/>
          </a:xfrm>
          <a:prstGeom prst="rect">
            <a:avLst/>
          </a:prstGeom>
          <a:ln w="91440">
            <a:noFill/>
          </a:ln>
        </p:spPr>
      </p:pic>
      <p:pic>
        <p:nvPicPr>
          <p:cNvPr id="237" name="Afbeelding 236"/>
          <p:cNvPicPr/>
          <p:nvPr/>
        </p:nvPicPr>
        <p:blipFill>
          <a:blip r:embed="rId3"/>
          <a:stretch/>
        </p:blipFill>
        <p:spPr>
          <a:xfrm>
            <a:off x="5715000" y="3200400"/>
            <a:ext cx="3104640" cy="219996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Programmeer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spel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40" name="Afbeelding 239"/>
          <p:cNvPicPr/>
          <p:nvPr/>
        </p:nvPicPr>
        <p:blipFill>
          <a:blip r:embed="rId2"/>
          <a:stretch/>
        </p:blipFill>
        <p:spPr>
          <a:xfrm>
            <a:off x="2286000" y="2024280"/>
            <a:ext cx="2995200" cy="3015720"/>
          </a:xfrm>
          <a:prstGeom prst="rect">
            <a:avLst/>
          </a:prstGeom>
          <a:ln w="91440">
            <a:noFill/>
          </a:ln>
        </p:spPr>
      </p:pic>
      <p:pic>
        <p:nvPicPr>
          <p:cNvPr id="241" name="Afbeelding 240"/>
          <p:cNvPicPr/>
          <p:nvPr/>
        </p:nvPicPr>
        <p:blipFill>
          <a:blip r:embed="rId3"/>
          <a:stretch/>
        </p:blipFill>
        <p:spPr>
          <a:xfrm>
            <a:off x="6172200" y="1525680"/>
            <a:ext cx="3295440" cy="351432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142884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Disclaimer</a:t>
            </a: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504000" y="2592000"/>
            <a:ext cx="9071640" cy="202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 dirty="0" err="1">
                <a:solidFill>
                  <a:srgbClr val="FFFFFF"/>
                </a:solidFill>
                <a:latin typeface="Arial"/>
              </a:rPr>
              <a:t>Geen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Arial"/>
              </a:rPr>
              <a:t>presentatie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Arial"/>
              </a:rPr>
              <a:t>kan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b="0" strike="noStrike" spc="-1" dirty="0" err="1" smtClean="0">
                <a:solidFill>
                  <a:srgbClr val="FFFFFF"/>
                </a:solidFill>
                <a:latin typeface="Arial"/>
              </a:rPr>
              <a:t>zonder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3D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printen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96" y="1899171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576" y="1107083"/>
            <a:ext cx="2304255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3D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printen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14" y="1830663"/>
            <a:ext cx="2371979" cy="34615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94" y="1846495"/>
            <a:ext cx="2909731" cy="3445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1301997"/>
            <a:ext cx="3083068" cy="4140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00" y="1107083"/>
            <a:ext cx="1675614" cy="3445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86" y="1794496"/>
            <a:ext cx="3605232" cy="32730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55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Maak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3D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Ontwerp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36" y="2475235"/>
            <a:ext cx="4168912" cy="23450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36" y="1323107"/>
            <a:ext cx="4209835" cy="3384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96" y="1991557"/>
            <a:ext cx="3610733" cy="3312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Maak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3D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Ontwerp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794" y="2835275"/>
            <a:ext cx="4248228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5588" y="2192333"/>
            <a:ext cx="4236027" cy="2309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89794" y="1391085"/>
            <a:ext cx="1143008" cy="1126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1042" y="2192333"/>
            <a:ext cx="1143008" cy="1037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89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Ontwerp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elektronica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schakeling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24" y="2403227"/>
            <a:ext cx="4316812" cy="2597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32" y="2017427"/>
            <a:ext cx="2999347" cy="2557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40" y="2928329"/>
            <a:ext cx="4239761" cy="207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6" y="1919600"/>
            <a:ext cx="2878600" cy="137551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40000" y="162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Nu gepland; Workshops Solderen</a:t>
            </a: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200" b="0" strike="noStrike" spc="-1">
                <a:latin typeface="Arial"/>
              </a:rPr>
              <a:t>Workshop 1 – Solderen | Ma 31 Oktober 2022</a:t>
            </a:r>
          </a:p>
          <a:p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latin typeface="Arial"/>
              </a:rPr>
              <a:t>Workshop 2 – Solderen | Do 24 November 2022</a:t>
            </a:r>
          </a:p>
          <a:p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latin typeface="Arial"/>
              </a:rPr>
              <a:t>Workshop 3 – Solderen | Do 26 Januari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En nu?</a:t>
            </a: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Schrijf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in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voor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de workshop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solderen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Kom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langs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bij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onze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avonden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Gasten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zijn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altijd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welkom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142884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Vragen?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Programma</a:t>
            </a: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Over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ons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Onze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projecten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Het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spelcomputer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project</a:t>
            </a: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Workshops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Over ons</a:t>
            </a:r>
          </a:p>
        </p:txBody>
      </p:sp>
      <p:sp>
        <p:nvSpPr>
          <p:cNvPr id="167" name="Vrije vorm 166"/>
          <p:cNvSpPr/>
          <p:nvPr/>
        </p:nvSpPr>
        <p:spPr>
          <a:xfrm>
            <a:off x="2074680" y="1934280"/>
            <a:ext cx="1960200" cy="2506320"/>
          </a:xfrm>
          <a:custGeom>
            <a:avLst/>
            <a:gdLst/>
            <a:ahLst/>
            <a:cxnLst/>
            <a:rect l="0" t="0" r="r" b="b"/>
            <a:pathLst>
              <a:path w="5445" h="6962">
                <a:moveTo>
                  <a:pt x="0" y="864"/>
                </a:moveTo>
                <a:cubicBezTo>
                  <a:pt x="7" y="720"/>
                  <a:pt x="48" y="579"/>
                  <a:pt x="121" y="453"/>
                </a:cubicBezTo>
                <a:cubicBezTo>
                  <a:pt x="200" y="315"/>
                  <a:pt x="315" y="200"/>
                  <a:pt x="453" y="121"/>
                </a:cubicBezTo>
                <a:cubicBezTo>
                  <a:pt x="579" y="48"/>
                  <a:pt x="720" y="7"/>
                  <a:pt x="864" y="0"/>
                </a:cubicBezTo>
                <a:lnTo>
                  <a:pt x="4580" y="0"/>
                </a:lnTo>
                <a:cubicBezTo>
                  <a:pt x="4724" y="7"/>
                  <a:pt x="4865" y="48"/>
                  <a:pt x="4991" y="121"/>
                </a:cubicBezTo>
                <a:cubicBezTo>
                  <a:pt x="5129" y="200"/>
                  <a:pt x="5244" y="315"/>
                  <a:pt x="5323" y="453"/>
                </a:cubicBezTo>
                <a:cubicBezTo>
                  <a:pt x="5403" y="591"/>
                  <a:pt x="5445" y="747"/>
                  <a:pt x="5445" y="907"/>
                </a:cubicBezTo>
                <a:lnTo>
                  <a:pt x="5445" y="6077"/>
                </a:lnTo>
                <a:cubicBezTo>
                  <a:pt x="5445" y="6237"/>
                  <a:pt x="5403" y="6393"/>
                  <a:pt x="5323" y="6531"/>
                </a:cubicBezTo>
                <a:cubicBezTo>
                  <a:pt x="5244" y="6669"/>
                  <a:pt x="5129" y="6784"/>
                  <a:pt x="4991" y="6863"/>
                </a:cubicBezTo>
                <a:cubicBezTo>
                  <a:pt x="4913" y="6909"/>
                  <a:pt x="4828" y="6942"/>
                  <a:pt x="4740" y="6962"/>
                </a:cubicBezTo>
                <a:lnTo>
                  <a:pt x="704" y="6962"/>
                </a:lnTo>
                <a:cubicBezTo>
                  <a:pt x="616" y="6942"/>
                  <a:pt x="531" y="6909"/>
                  <a:pt x="453" y="6863"/>
                </a:cubicBezTo>
                <a:cubicBezTo>
                  <a:pt x="315" y="6784"/>
                  <a:pt x="200" y="6669"/>
                  <a:pt x="121" y="6531"/>
                </a:cubicBezTo>
                <a:cubicBezTo>
                  <a:pt x="48" y="6405"/>
                  <a:pt x="7" y="6264"/>
                  <a:pt x="0" y="6120"/>
                </a:cubicBezTo>
                <a:lnTo>
                  <a:pt x="0" y="864"/>
                </a:lnTo>
                <a:close/>
              </a:path>
            </a:pathLst>
          </a:custGeom>
          <a:blipFill rotWithShape="0">
            <a:blip r:embed="rId3"/>
            <a:stretch/>
          </a:blipFill>
          <a:ln w="91440">
            <a:noFill/>
          </a:ln>
        </p:spPr>
      </p:sp>
      <p:sp>
        <p:nvSpPr>
          <p:cNvPr id="168" name="Vrije vorm 167"/>
          <p:cNvSpPr/>
          <p:nvPr/>
        </p:nvSpPr>
        <p:spPr>
          <a:xfrm>
            <a:off x="5318640" y="1934280"/>
            <a:ext cx="1960560" cy="2514240"/>
          </a:xfrm>
          <a:custGeom>
            <a:avLst/>
            <a:gdLst/>
            <a:ahLst/>
            <a:cxnLst/>
            <a:rect l="0" t="0" r="r" b="b"/>
            <a:pathLst>
              <a:path w="5446" h="6984">
                <a:moveTo>
                  <a:pt x="4581" y="0"/>
                </a:moveTo>
                <a:cubicBezTo>
                  <a:pt x="4725" y="7"/>
                  <a:pt x="4866" y="48"/>
                  <a:pt x="4992" y="121"/>
                </a:cubicBezTo>
                <a:cubicBezTo>
                  <a:pt x="5130" y="200"/>
                  <a:pt x="5245" y="315"/>
                  <a:pt x="5324" y="453"/>
                </a:cubicBezTo>
                <a:cubicBezTo>
                  <a:pt x="5404" y="591"/>
                  <a:pt x="5446" y="747"/>
                  <a:pt x="5446" y="907"/>
                </a:cubicBezTo>
                <a:lnTo>
                  <a:pt x="5446" y="6077"/>
                </a:lnTo>
                <a:cubicBezTo>
                  <a:pt x="5446" y="6237"/>
                  <a:pt x="5404" y="6393"/>
                  <a:pt x="5324" y="6531"/>
                </a:cubicBezTo>
                <a:cubicBezTo>
                  <a:pt x="5245" y="6669"/>
                  <a:pt x="5130" y="6784"/>
                  <a:pt x="4992" y="6863"/>
                </a:cubicBezTo>
                <a:cubicBezTo>
                  <a:pt x="4866" y="6936"/>
                  <a:pt x="4725" y="6977"/>
                  <a:pt x="4581" y="6984"/>
                </a:cubicBezTo>
                <a:lnTo>
                  <a:pt x="865" y="6984"/>
                </a:lnTo>
                <a:cubicBezTo>
                  <a:pt x="721" y="6977"/>
                  <a:pt x="580" y="6936"/>
                  <a:pt x="454" y="6863"/>
                </a:cubicBezTo>
                <a:cubicBezTo>
                  <a:pt x="316" y="6784"/>
                  <a:pt x="201" y="6669"/>
                  <a:pt x="122" y="6531"/>
                </a:cubicBezTo>
                <a:cubicBezTo>
                  <a:pt x="42" y="6393"/>
                  <a:pt x="0" y="6237"/>
                  <a:pt x="0" y="6077"/>
                </a:cubicBezTo>
                <a:lnTo>
                  <a:pt x="0" y="6077"/>
                </a:lnTo>
                <a:lnTo>
                  <a:pt x="0" y="907"/>
                </a:lnTo>
                <a:cubicBezTo>
                  <a:pt x="0" y="747"/>
                  <a:pt x="42" y="591"/>
                  <a:pt x="122" y="453"/>
                </a:cubicBezTo>
                <a:cubicBezTo>
                  <a:pt x="201" y="315"/>
                  <a:pt x="316" y="200"/>
                  <a:pt x="454" y="121"/>
                </a:cubicBezTo>
                <a:cubicBezTo>
                  <a:pt x="580" y="48"/>
                  <a:pt x="721" y="7"/>
                  <a:pt x="865" y="0"/>
                </a:cubicBezTo>
                <a:lnTo>
                  <a:pt x="4581" y="0"/>
                </a:lnTo>
                <a:close/>
              </a:path>
            </a:pathLst>
          </a:custGeom>
          <a:blipFill rotWithShape="0">
            <a:blip r:embed="rId4"/>
            <a:stretch/>
          </a:blipFill>
          <a:ln w="91440">
            <a:noFill/>
          </a:ln>
        </p:spPr>
      </p:sp>
      <p:sp>
        <p:nvSpPr>
          <p:cNvPr id="169" name="Vrije vorm 168"/>
          <p:cNvSpPr/>
          <p:nvPr/>
        </p:nvSpPr>
        <p:spPr>
          <a:xfrm>
            <a:off x="1960200" y="4356000"/>
            <a:ext cx="2188800" cy="349200"/>
          </a:xfrm>
          <a:custGeom>
            <a:avLst/>
            <a:gdLst/>
            <a:ahLst/>
            <a:cxnLst/>
            <a:rect l="l" t="t" r="r" b="b"/>
            <a:pathLst>
              <a:path w="135273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31673" y="21600"/>
                </a:lnTo>
                <a:arcTo wR="110073" hR="3600" stAng="5400000" swAng="5400000"/>
                <a:lnTo>
                  <a:pt x="21600" y="3600"/>
                </a:lnTo>
                <a:arcTo wR="110073" hR="3600" stAng="10800000" swAng="5400000"/>
                <a:close/>
              </a:path>
            </a:pathLst>
          </a:custGeom>
          <a:solidFill>
            <a:srgbClr val="55215B"/>
          </a:solidFill>
          <a:ln w="91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82880" rIns="90000" bIns="182880" anchor="ctr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Jacko Hoogeveen</a:t>
            </a:r>
          </a:p>
        </p:txBody>
      </p:sp>
      <p:sp>
        <p:nvSpPr>
          <p:cNvPr id="170" name="Vrije vorm 169"/>
          <p:cNvSpPr/>
          <p:nvPr/>
        </p:nvSpPr>
        <p:spPr>
          <a:xfrm>
            <a:off x="5221800" y="4356000"/>
            <a:ext cx="2122768" cy="349200"/>
          </a:xfrm>
          <a:custGeom>
            <a:avLst/>
            <a:gdLst/>
            <a:ahLst/>
            <a:cxnLst/>
            <a:rect l="l" t="t" r="r" b="b"/>
            <a:pathLst>
              <a:path w="135273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31673" y="21600"/>
                </a:lnTo>
                <a:arcTo wR="110073" hR="3600" stAng="5400000" swAng="5400000"/>
                <a:lnTo>
                  <a:pt x="21600" y="3600"/>
                </a:lnTo>
                <a:arcTo wR="110073" hR="3600" stAng="10800000" swAng="5400000"/>
                <a:close/>
              </a:path>
            </a:pathLst>
          </a:custGeom>
          <a:solidFill>
            <a:srgbClr val="55215B"/>
          </a:solidFill>
          <a:ln w="91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82880" rIns="90000" bIns="182880" anchor="ctr">
            <a:noAutofit/>
          </a:bodyPr>
          <a:lstStyle/>
          <a:p>
            <a:pPr algn="ctr">
              <a:buNone/>
            </a:pPr>
            <a:r>
              <a:rPr lang="en-US" sz="1800" b="0" strike="noStrike" spc="-1" dirty="0">
                <a:latin typeface="Arial"/>
              </a:rPr>
              <a:t>Roland </a:t>
            </a:r>
            <a:r>
              <a:rPr lang="en-US" sz="1800" b="0" strike="noStrike" spc="-1" dirty="0" smtClean="0">
                <a:latin typeface="Arial"/>
              </a:rPr>
              <a:t>van Dalen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Een greep uit onze projecten</a:t>
            </a:r>
          </a:p>
        </p:txBody>
      </p:sp>
      <p:pic>
        <p:nvPicPr>
          <p:cNvPr id="172" name="Afbeelding 171"/>
          <p:cNvPicPr/>
          <p:nvPr/>
        </p:nvPicPr>
        <p:blipFill>
          <a:blip r:embed="rId2"/>
          <a:stretch/>
        </p:blipFill>
        <p:spPr>
          <a:xfrm>
            <a:off x="2935800" y="1299600"/>
            <a:ext cx="4343400" cy="4343400"/>
          </a:xfrm>
          <a:prstGeom prst="rect">
            <a:avLst/>
          </a:prstGeom>
          <a:ln w="91440">
            <a:noFill/>
          </a:ln>
        </p:spPr>
      </p:pic>
      <p:pic>
        <p:nvPicPr>
          <p:cNvPr id="173" name="Afbeelding 172"/>
          <p:cNvPicPr/>
          <p:nvPr/>
        </p:nvPicPr>
        <p:blipFill>
          <a:blip r:embed="rId3"/>
          <a:srcRect l="13838" r="16960" b="9235"/>
          <a:stretch/>
        </p:blipFill>
        <p:spPr>
          <a:xfrm>
            <a:off x="2971800" y="1323000"/>
            <a:ext cx="4271400" cy="4201920"/>
          </a:xfrm>
          <a:prstGeom prst="rect">
            <a:avLst/>
          </a:prstGeom>
          <a:ln w="91440">
            <a:noFill/>
          </a:ln>
        </p:spPr>
      </p:pic>
      <p:pic>
        <p:nvPicPr>
          <p:cNvPr id="174" name="Afbeelding 173"/>
          <p:cNvPicPr/>
          <p:nvPr/>
        </p:nvPicPr>
        <p:blipFill>
          <a:blip r:embed="rId4"/>
          <a:stretch/>
        </p:blipFill>
        <p:spPr>
          <a:xfrm>
            <a:off x="2214000" y="1315440"/>
            <a:ext cx="5643000" cy="4232160"/>
          </a:xfrm>
          <a:prstGeom prst="rect">
            <a:avLst/>
          </a:prstGeom>
          <a:ln w="91440">
            <a:noFill/>
          </a:ln>
        </p:spPr>
      </p:pic>
      <p:pic>
        <p:nvPicPr>
          <p:cNvPr id="175" name="Afbeelding 174"/>
          <p:cNvPicPr/>
          <p:nvPr/>
        </p:nvPicPr>
        <p:blipFill>
          <a:blip r:embed="rId5"/>
          <a:stretch/>
        </p:blipFill>
        <p:spPr>
          <a:xfrm>
            <a:off x="3164400" y="1279440"/>
            <a:ext cx="3850200" cy="4335120"/>
          </a:xfrm>
          <a:prstGeom prst="rect">
            <a:avLst/>
          </a:prstGeom>
          <a:ln w="91440">
            <a:noFill/>
          </a:ln>
        </p:spPr>
      </p:pic>
      <p:pic>
        <p:nvPicPr>
          <p:cNvPr id="176" name="Afbeelding 175"/>
          <p:cNvPicPr/>
          <p:nvPr/>
        </p:nvPicPr>
        <p:blipFill>
          <a:blip r:embed="rId6"/>
          <a:srcRect l="7512" r="9401" b="6268"/>
          <a:stretch/>
        </p:blipFill>
        <p:spPr>
          <a:xfrm>
            <a:off x="2394000" y="1279440"/>
            <a:ext cx="5209200" cy="4407480"/>
          </a:xfrm>
          <a:prstGeom prst="rect">
            <a:avLst/>
          </a:prstGeom>
          <a:ln w="91440">
            <a:noFill/>
          </a:ln>
        </p:spPr>
      </p:pic>
      <p:pic>
        <p:nvPicPr>
          <p:cNvPr id="177" name="Afbeelding 176"/>
          <p:cNvPicPr/>
          <p:nvPr/>
        </p:nvPicPr>
        <p:blipFill>
          <a:blip r:embed="rId7"/>
          <a:srcRect l="22456" t="4615" r="17060" b="28902"/>
          <a:stretch/>
        </p:blipFill>
        <p:spPr>
          <a:xfrm>
            <a:off x="2467800" y="1312560"/>
            <a:ext cx="5209200" cy="4294440"/>
          </a:xfrm>
          <a:prstGeom prst="rect">
            <a:avLst/>
          </a:prstGeom>
          <a:ln w="91440">
            <a:noFill/>
          </a:ln>
        </p:spPr>
      </p:pic>
      <p:pic>
        <p:nvPicPr>
          <p:cNvPr id="178" name="Afbeelding 177"/>
          <p:cNvPicPr/>
          <p:nvPr/>
        </p:nvPicPr>
        <p:blipFill>
          <a:blip r:embed="rId8"/>
          <a:stretch/>
        </p:blipFill>
        <p:spPr>
          <a:xfrm>
            <a:off x="2118240" y="1302840"/>
            <a:ext cx="5738760" cy="4304160"/>
          </a:xfrm>
          <a:prstGeom prst="rect">
            <a:avLst/>
          </a:prstGeom>
          <a:ln w="91440">
            <a:noFill/>
          </a:ln>
        </p:spPr>
      </p:pic>
      <p:pic>
        <p:nvPicPr>
          <p:cNvPr id="179" name="Afbeelding 178"/>
          <p:cNvPicPr/>
          <p:nvPr/>
        </p:nvPicPr>
        <p:blipFill>
          <a:blip r:embed="rId9"/>
          <a:stretch/>
        </p:blipFill>
        <p:spPr>
          <a:xfrm>
            <a:off x="2188080" y="1351440"/>
            <a:ext cx="5584320" cy="418824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Een</a:t>
            </a:r>
            <a:r>
              <a:rPr lang="en-US" sz="33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greep</a:t>
            </a:r>
            <a:r>
              <a:rPr lang="en-US" sz="33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uit</a:t>
            </a:r>
            <a:r>
              <a:rPr lang="en-US" sz="33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onze</a:t>
            </a:r>
            <a:r>
              <a:rPr lang="en-US" sz="33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projecten</a:t>
            </a:r>
            <a:endParaRPr lang="en-US" sz="33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l"/>
            <a:endParaRPr lang="nl-NL" dirty="0" smtClean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 smtClean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 smtClean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 smtClean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>
              <a:latin typeface="Comic Sans MS" pitchFamily="66" charset="0"/>
              <a:hlinkClick r:id="rId4" action="ppaction://hlinkfile"/>
            </a:endParaRPr>
          </a:p>
          <a:p>
            <a:pPr algn="l"/>
            <a:r>
              <a:rPr lang="nl-NL" dirty="0" smtClean="0">
                <a:latin typeface="Comic Sans MS" pitchFamily="66" charset="0"/>
                <a:hlinkClick r:id="rId5" action="ppaction://hlinkfile"/>
              </a:rPr>
              <a:t>Filmpje </a:t>
            </a:r>
            <a:r>
              <a:rPr lang="nl-NL" dirty="0" err="1" smtClean="0">
                <a:latin typeface="Comic Sans MS" pitchFamily="66" charset="0"/>
                <a:hlinkClick r:id="rId5" action="ppaction://hlinkfile"/>
              </a:rPr>
              <a:t>LedCube</a:t>
            </a:r>
            <a:r>
              <a:rPr lang="nl-NL" dirty="0" smtClean="0">
                <a:latin typeface="Comic Sans MS" pitchFamily="66" charset="0"/>
                <a:hlinkClick r:id="rId5" action="ppaction://hlinkfile"/>
              </a:rPr>
              <a:t> @</a:t>
            </a:r>
            <a:r>
              <a:rPr lang="nl-NL" dirty="0" err="1" smtClean="0">
                <a:latin typeface="Comic Sans MS" pitchFamily="66" charset="0"/>
                <a:hlinkClick r:id="rId5" action="ppaction://hlinkfile"/>
              </a:rPr>
              <a:t>myPC</a:t>
            </a:r>
            <a:r>
              <a:rPr lang="nl-NL" dirty="0" smtClean="0">
                <a:latin typeface="Comic Sans MS" pitchFamily="66" charset="0"/>
                <a:hlinkClick r:id="rId5" action="ppaction://hlinkfile"/>
              </a:rPr>
              <a:t> </a:t>
            </a:r>
            <a:endParaRPr lang="nl-NL" dirty="0" smtClean="0">
              <a:latin typeface="Comic Sans MS" pitchFamily="66" charset="0"/>
            </a:endParaRPr>
          </a:p>
          <a:p>
            <a:pPr algn="ctr">
              <a:buNone/>
            </a:pPr>
            <a:endParaRPr lang="en-US" sz="3200" b="0" strike="noStrike" spc="-1" dirty="0">
              <a:latin typeface="Arial"/>
            </a:endParaRPr>
          </a:p>
        </p:txBody>
      </p:sp>
      <p:pic>
        <p:nvPicPr>
          <p:cNvPr id="182" name="Afbeelding 18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44168" y="1729233"/>
            <a:ext cx="5328592" cy="2834233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Een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greep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uit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onze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projecten</a:t>
            </a:r>
            <a:endParaRPr lang="en-US" sz="33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6089400" cy="3817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2400" b="0" strike="noStrike" spc="-1" dirty="0" err="1">
                <a:latin typeface="Arial"/>
              </a:rPr>
              <a:t>Dit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Arial"/>
              </a:rPr>
              <a:t>recente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 smtClean="0">
                <a:latin typeface="Arial"/>
              </a:rPr>
              <a:t>ontwerp</a:t>
            </a:r>
            <a:r>
              <a:rPr lang="en-US" sz="2400" b="0" strike="noStrike" spc="-1" dirty="0" smtClean="0">
                <a:latin typeface="Arial"/>
              </a:rPr>
              <a:t> van </a:t>
            </a:r>
            <a:r>
              <a:rPr lang="en-US" sz="2400" b="0" strike="noStrike" spc="-1" dirty="0" err="1" smtClean="0">
                <a:latin typeface="Arial"/>
              </a:rPr>
              <a:t>een</a:t>
            </a:r>
            <a:r>
              <a:rPr lang="en-US" sz="2400" b="0" strike="noStrike" spc="-1" dirty="0" smtClean="0">
                <a:latin typeface="Arial"/>
              </a:rPr>
              <a:t> </a:t>
            </a:r>
            <a:r>
              <a:rPr lang="en-US" sz="2400" b="0" strike="noStrike" spc="-1" dirty="0" err="1" smtClean="0">
                <a:latin typeface="Arial"/>
              </a:rPr>
              <a:t>digitale</a:t>
            </a:r>
            <a:r>
              <a:rPr lang="en-US" sz="2400" b="0" strike="noStrike" spc="-1" dirty="0" smtClean="0">
                <a:latin typeface="Arial"/>
              </a:rPr>
              <a:t> </a:t>
            </a:r>
            <a:r>
              <a:rPr lang="en-US" sz="2400" b="0" strike="noStrike" spc="-1" dirty="0" err="1" smtClean="0">
                <a:latin typeface="Arial"/>
              </a:rPr>
              <a:t>microscoop</a:t>
            </a:r>
            <a:r>
              <a:rPr lang="en-US" sz="2400" b="0" strike="noStrike" spc="-1" dirty="0" smtClean="0">
                <a:latin typeface="Arial"/>
              </a:rPr>
              <a:t> </a:t>
            </a:r>
            <a:r>
              <a:rPr lang="en-US" sz="2400" b="0" strike="noStrike" spc="-1" dirty="0" err="1" smtClean="0">
                <a:latin typeface="Arial"/>
              </a:rPr>
              <a:t>combineert</a:t>
            </a:r>
            <a:r>
              <a:rPr lang="en-US" sz="2400" b="0" strike="noStrike" spc="-1" dirty="0" smtClean="0">
                <a:latin typeface="Arial"/>
              </a:rPr>
              <a:t> </a:t>
            </a:r>
            <a:r>
              <a:rPr lang="en-US" sz="2400" b="0" strike="noStrike" spc="-1" dirty="0" err="1" smtClean="0">
                <a:latin typeface="Arial"/>
              </a:rPr>
              <a:t>veel</a:t>
            </a:r>
            <a:r>
              <a:rPr lang="en-US" sz="2400" b="0" strike="noStrike" spc="-1" dirty="0" smtClean="0">
                <a:latin typeface="Arial"/>
              </a:rPr>
              <a:t> </a:t>
            </a:r>
            <a:r>
              <a:rPr lang="en-US" sz="2400" b="0" strike="noStrike" spc="-1" dirty="0">
                <a:latin typeface="Arial"/>
              </a:rPr>
              <a:t>van </a:t>
            </a:r>
            <a:r>
              <a:rPr lang="en-US" sz="2400" b="0" strike="noStrike" spc="-1" dirty="0" err="1">
                <a:latin typeface="Arial"/>
              </a:rPr>
              <a:t>mijn</a:t>
            </a:r>
            <a:r>
              <a:rPr lang="en-US" sz="2400" b="0" strike="noStrike" spc="-1" dirty="0">
                <a:latin typeface="Arial"/>
              </a:rPr>
              <a:t> hobby's</a:t>
            </a:r>
            <a:r>
              <a:rPr lang="en-US" sz="2400" b="0" strike="noStrike" spc="-1" dirty="0" smtClean="0">
                <a:latin typeface="Arial"/>
              </a:rPr>
              <a:t>; Lego</a:t>
            </a:r>
            <a:r>
              <a:rPr lang="en-US" sz="2400" b="0" strike="noStrike" spc="-1" dirty="0">
                <a:latin typeface="Arial"/>
              </a:rPr>
              <a:t>, </a:t>
            </a:r>
            <a:r>
              <a:rPr lang="en-US" sz="2400" b="0" strike="noStrike" spc="-1" dirty="0" err="1">
                <a:latin typeface="Arial"/>
              </a:rPr>
              <a:t>elektronica</a:t>
            </a:r>
            <a:r>
              <a:rPr lang="en-US" sz="2400" b="0" strike="noStrike" spc="-1" dirty="0">
                <a:latin typeface="Arial"/>
              </a:rPr>
              <a:t>, 3D </a:t>
            </a:r>
            <a:r>
              <a:rPr lang="en-US" sz="2400" b="0" strike="noStrike" spc="-1" dirty="0" err="1">
                <a:latin typeface="Arial"/>
              </a:rPr>
              <a:t>printen</a:t>
            </a:r>
            <a:r>
              <a:rPr lang="en-US" sz="2400" b="0" strike="noStrike" spc="-1" dirty="0" smtClean="0">
                <a:latin typeface="Arial"/>
              </a:rPr>
              <a:t>, </a:t>
            </a:r>
            <a:r>
              <a:rPr lang="en-US" sz="2400" b="0" strike="noStrike" spc="-1" dirty="0" err="1" smtClean="0">
                <a:latin typeface="Arial"/>
              </a:rPr>
              <a:t>Arduino</a:t>
            </a:r>
            <a:r>
              <a:rPr lang="en-US" sz="2400" b="0" strike="noStrike" spc="-1" dirty="0">
                <a:latin typeface="Arial"/>
              </a:rPr>
              <a:t>, Raspberry Pi, </a:t>
            </a:r>
            <a:r>
              <a:rPr lang="en-US" sz="2400" b="0" strike="noStrike" spc="-1" dirty="0" err="1">
                <a:latin typeface="Arial"/>
              </a:rPr>
              <a:t>enz</a:t>
            </a:r>
            <a:r>
              <a:rPr lang="en-US" sz="2400" b="0" strike="noStrike" spc="-1" dirty="0">
                <a:latin typeface="Arial"/>
              </a:rPr>
              <a:t>.</a:t>
            </a:r>
          </a:p>
          <a:p>
            <a:endParaRPr lang="en-US" sz="2400" b="0" strike="noStrike" spc="-1" dirty="0" smtClean="0">
              <a:latin typeface="Arial"/>
            </a:endParaRPr>
          </a:p>
          <a:p>
            <a:r>
              <a:rPr lang="en-US" sz="2400" b="0" strike="noStrike" spc="-1" dirty="0" smtClean="0">
                <a:latin typeface="Arial"/>
              </a:rPr>
              <a:t>En was </a:t>
            </a:r>
            <a:r>
              <a:rPr lang="en-US" sz="2400" b="0" strike="noStrike" spc="-1" dirty="0" err="1">
                <a:latin typeface="Arial"/>
              </a:rPr>
              <a:t>goed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Arial"/>
              </a:rPr>
              <a:t>voor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Arial"/>
              </a:rPr>
              <a:t>héél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Arial"/>
              </a:rPr>
              <a:t>véél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Arial"/>
              </a:rPr>
              <a:t>uren</a:t>
            </a:r>
            <a:endParaRPr lang="en-US" sz="2400" b="0" strike="noStrike" spc="-1" dirty="0">
              <a:latin typeface="Arial"/>
            </a:endParaRPr>
          </a:p>
          <a:p>
            <a:r>
              <a:rPr lang="en-US" sz="2400" spc="-1" dirty="0" err="1">
                <a:latin typeface="Arial"/>
              </a:rPr>
              <a:t>b</a:t>
            </a:r>
            <a:r>
              <a:rPr lang="en-US" sz="2400" b="0" strike="noStrike" spc="-1" dirty="0" err="1" smtClean="0">
                <a:latin typeface="Arial"/>
              </a:rPr>
              <a:t>ouwplezier</a:t>
            </a:r>
            <a:r>
              <a:rPr lang="en-US" sz="2400" b="0" strike="noStrike" spc="-1" dirty="0" smtClean="0">
                <a:latin typeface="Arial"/>
              </a:rPr>
              <a:t>! </a:t>
            </a:r>
          </a:p>
          <a:p>
            <a:endParaRPr lang="en-US" sz="2800" b="0" strike="noStrike" spc="-1" dirty="0" smtClean="0">
              <a:latin typeface="Arial"/>
            </a:endParaRPr>
          </a:p>
          <a:p>
            <a:r>
              <a:rPr lang="nl-NL" dirty="0" smtClean="0">
                <a:latin typeface="Comic Sans MS" pitchFamily="66" charset="0"/>
                <a:hlinkClick r:id="rId3" action="ppaction://hlinkfile"/>
              </a:rPr>
              <a:t>Filmpje </a:t>
            </a:r>
            <a:r>
              <a:rPr lang="nl-NL" dirty="0" err="1" smtClean="0">
                <a:latin typeface="Comic Sans MS" pitchFamily="66" charset="0"/>
                <a:hlinkClick r:id="rId3" action="ppaction://hlinkfile"/>
              </a:rPr>
              <a:t>microscoPi</a:t>
            </a:r>
            <a:r>
              <a:rPr lang="nl-NL" dirty="0" smtClean="0">
                <a:latin typeface="Comic Sans MS" pitchFamily="66" charset="0"/>
                <a:hlinkClick r:id="rId3" action="ppaction://hlinkfile"/>
              </a:rPr>
              <a:t> @</a:t>
            </a:r>
            <a:r>
              <a:rPr lang="nl-NL" dirty="0" err="1" smtClean="0">
                <a:latin typeface="Comic Sans MS" pitchFamily="66" charset="0"/>
                <a:hlinkClick r:id="rId3" action="ppaction://hlinkfile"/>
              </a:rPr>
              <a:t>myPC</a:t>
            </a:r>
            <a:r>
              <a:rPr lang="nl-NL" dirty="0" smtClean="0">
                <a:latin typeface="Comic Sans MS" pitchFamily="66" charset="0"/>
                <a:hlinkClick r:id="rId3" action="ppaction://hlinkfile"/>
              </a:rPr>
              <a:t> </a:t>
            </a:r>
            <a:endParaRPr lang="nl-NL" dirty="0" smtClean="0">
              <a:latin typeface="Comic Sans MS" pitchFamily="66" charset="0"/>
            </a:endParaRPr>
          </a:p>
          <a:p>
            <a:endParaRPr lang="en-US" sz="2800" b="0" strike="noStrike" spc="-1" dirty="0">
              <a:latin typeface="Arial"/>
            </a:endParaRPr>
          </a:p>
        </p:txBody>
      </p:sp>
      <p:pic>
        <p:nvPicPr>
          <p:cNvPr id="185" name="Afbeelding 184"/>
          <p:cNvPicPr/>
          <p:nvPr/>
        </p:nvPicPr>
        <p:blipFill>
          <a:blip r:embed="rId4"/>
          <a:stretch/>
        </p:blipFill>
        <p:spPr>
          <a:xfrm>
            <a:off x="6629400" y="1440000"/>
            <a:ext cx="2971800" cy="399564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Een greep uit onze projecten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56" y="1435235"/>
            <a:ext cx="2322005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336" y="1435235"/>
            <a:ext cx="2208228" cy="2922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600" y="2926050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8" y="1354992"/>
            <a:ext cx="2458177" cy="38966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77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Over TechDen - waarom</a:t>
            </a: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Leren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Maken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Spelen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Community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Lights</Template>
  <TotalTime>357</TotalTime>
  <Words>1042</Words>
  <Application>Microsoft Office PowerPoint</Application>
  <PresentationFormat>Aangepast</PresentationFormat>
  <Paragraphs>162</Paragraphs>
  <Slides>27</Slides>
  <Notes>14</Notes>
  <HiddenSlides>0</HiddenSlides>
  <MMClips>1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27</vt:i4>
      </vt:variant>
    </vt:vector>
  </HeadingPairs>
  <TitlesOfParts>
    <vt:vector size="30" baseType="lpstr">
      <vt:lpstr>Office Theme</vt:lpstr>
      <vt:lpstr>Office Theme</vt:lpstr>
      <vt:lpstr>Office Theme</vt:lpstr>
      <vt:lpstr>Zo maak je een eigen spelcomputer</vt:lpstr>
      <vt:lpstr>Disclaimer</vt:lpstr>
      <vt:lpstr>Programma</vt:lpstr>
      <vt:lpstr>Over ons</vt:lpstr>
      <vt:lpstr>Een greep uit onze projecten</vt:lpstr>
      <vt:lpstr>Een greep uit onze projecten</vt:lpstr>
      <vt:lpstr>Een greep uit onze projecten</vt:lpstr>
      <vt:lpstr>Een greep uit onze projecten</vt:lpstr>
      <vt:lpstr>Over TechDen - waarom</vt:lpstr>
      <vt:lpstr>Workshop solderen</vt:lpstr>
      <vt:lpstr>Idee </vt:lpstr>
      <vt:lpstr>Wensen eigen project</vt:lpstr>
      <vt:lpstr>Ontwikkelstappen spelcomputer</vt:lpstr>
      <vt:lpstr>Kort inkijkje in de spelcomputer</vt:lpstr>
      <vt:lpstr>Kort inkijkje in de spelcomputer</vt:lpstr>
      <vt:lpstr>Kort inkijkje in de spelcomputer</vt:lpstr>
      <vt:lpstr>Kort inkijkje in de spelcomputer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Nu gepland; Workshops Solderen</vt:lpstr>
      <vt:lpstr>En nu?</vt:lpstr>
      <vt:lpstr>Vragen?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Lights</dc:title>
  <dc:subject/>
  <dc:creator/>
  <dc:description/>
  <cp:lastModifiedBy>Jacko &amp; Roland</cp:lastModifiedBy>
  <cp:revision>17</cp:revision>
  <dcterms:created xsi:type="dcterms:W3CDTF">2022-09-07T10:22:56Z</dcterms:created>
  <dcterms:modified xsi:type="dcterms:W3CDTF">2022-09-08T20:47:13Z</dcterms:modified>
  <dc:language>en-US</dc:language>
</cp:coreProperties>
</file>